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6"/>
  </p:notesMasterIdLst>
  <p:handoutMasterIdLst>
    <p:handoutMasterId r:id="rId77"/>
  </p:handoutMasterIdLst>
  <p:sldIdLst>
    <p:sldId id="583" r:id="rId3"/>
    <p:sldId id="584" r:id="rId4"/>
    <p:sldId id="585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599" r:id="rId19"/>
    <p:sldId id="600" r:id="rId20"/>
    <p:sldId id="510" r:id="rId21"/>
    <p:sldId id="511" r:id="rId22"/>
    <p:sldId id="566" r:id="rId23"/>
    <p:sldId id="555" r:id="rId24"/>
    <p:sldId id="549" r:id="rId25"/>
    <p:sldId id="515" r:id="rId26"/>
    <p:sldId id="567" r:id="rId27"/>
    <p:sldId id="516" r:id="rId28"/>
    <p:sldId id="517" r:id="rId29"/>
    <p:sldId id="518" r:id="rId30"/>
    <p:sldId id="572" r:id="rId31"/>
    <p:sldId id="569" r:id="rId32"/>
    <p:sldId id="568" r:id="rId33"/>
    <p:sldId id="570" r:id="rId34"/>
    <p:sldId id="571" r:id="rId35"/>
    <p:sldId id="556" r:id="rId36"/>
    <p:sldId id="557" r:id="rId37"/>
    <p:sldId id="558" r:id="rId38"/>
    <p:sldId id="578" r:id="rId39"/>
    <p:sldId id="602" r:id="rId40"/>
    <p:sldId id="603" r:id="rId41"/>
    <p:sldId id="601" r:id="rId42"/>
    <p:sldId id="579" r:id="rId43"/>
    <p:sldId id="580" r:id="rId44"/>
    <p:sldId id="561" r:id="rId45"/>
    <p:sldId id="562" r:id="rId46"/>
    <p:sldId id="563" r:id="rId47"/>
    <p:sldId id="519" r:id="rId48"/>
    <p:sldId id="520" r:id="rId49"/>
    <p:sldId id="522" r:id="rId50"/>
    <p:sldId id="523" r:id="rId51"/>
    <p:sldId id="524" r:id="rId52"/>
    <p:sldId id="525" r:id="rId53"/>
    <p:sldId id="526" r:id="rId54"/>
    <p:sldId id="527" r:id="rId55"/>
    <p:sldId id="538" r:id="rId56"/>
    <p:sldId id="539" r:id="rId57"/>
    <p:sldId id="540" r:id="rId58"/>
    <p:sldId id="541" r:id="rId59"/>
    <p:sldId id="528" r:id="rId60"/>
    <p:sldId id="529" r:id="rId61"/>
    <p:sldId id="531" r:id="rId62"/>
    <p:sldId id="532" r:id="rId63"/>
    <p:sldId id="533" r:id="rId64"/>
    <p:sldId id="534" r:id="rId65"/>
    <p:sldId id="542" r:id="rId66"/>
    <p:sldId id="543" r:id="rId67"/>
    <p:sldId id="544" r:id="rId68"/>
    <p:sldId id="545" r:id="rId69"/>
    <p:sldId id="535" r:id="rId70"/>
    <p:sldId id="536" r:id="rId71"/>
    <p:sldId id="537" r:id="rId72"/>
    <p:sldId id="546" r:id="rId73"/>
    <p:sldId id="547" r:id="rId74"/>
    <p:sldId id="548" r:id="rId75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6/1/2018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6/1/2018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03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/>
              <a:t>화면 </a:t>
            </a:r>
            <a:r>
              <a:rPr lang="ko-KR" altLang="en-US" sz="1800" b="1" dirty="0"/>
              <a:t>디자인 및 편집 </a:t>
            </a:r>
            <a:endParaRPr lang="en-US" altLang="ko-KR" sz="18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텍스트뷰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개와 버튼 </a:t>
            </a:r>
            <a:r>
              <a:rPr lang="en-US" altLang="ko-KR" b="1" dirty="0"/>
              <a:t>1</a:t>
            </a:r>
            <a:r>
              <a:rPr lang="ko-KR" altLang="en-US" b="1" dirty="0"/>
              <a:t>개를 생성</a:t>
            </a:r>
            <a:r>
              <a:rPr lang="en-US" altLang="ko-KR" b="1" dirty="0" smtClean="0"/>
              <a:t>,</a:t>
            </a:r>
            <a:br>
              <a:rPr lang="en-US" altLang="ko-KR" b="1" dirty="0" smtClean="0"/>
            </a:br>
            <a:r>
              <a:rPr lang="en-US" altLang="ko-KR" b="1" dirty="0" smtClean="0"/>
              <a:t> </a:t>
            </a:r>
            <a:r>
              <a:rPr lang="ko-KR" altLang="en-US" b="1" dirty="0"/>
              <a:t>위젯의 </a:t>
            </a:r>
            <a:r>
              <a:rPr lang="en-US" altLang="ko-KR" b="1" dirty="0"/>
              <a:t>id</a:t>
            </a:r>
            <a:r>
              <a:rPr lang="ko-KR" altLang="en-US" b="1" dirty="0"/>
              <a:t>는 </a:t>
            </a:r>
            <a:r>
              <a:rPr lang="en-US" altLang="ko-KR" b="1" dirty="0" err="1"/>
              <a:t>tvName</a:t>
            </a:r>
            <a:r>
              <a:rPr lang="en-US" altLang="ko-KR" b="1" dirty="0"/>
              <a:t>, </a:t>
            </a:r>
            <a:r>
              <a:rPr lang="en-US" altLang="ko-KR" b="1" dirty="0" err="1"/>
              <a:t>tvEmail</a:t>
            </a:r>
            <a:r>
              <a:rPr lang="en-US" altLang="ko-KR" b="1" dirty="0"/>
              <a:t>,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button1</a:t>
            </a:r>
            <a:r>
              <a:rPr lang="ko-KR" altLang="en-US" b="1" dirty="0"/>
              <a:t>로 함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▶ </a:t>
            </a:r>
            <a:r>
              <a:rPr lang="ko-KR" altLang="en-US" sz="2400" dirty="0" smtClean="0"/>
              <a:t>목록 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70" y="880030"/>
            <a:ext cx="1681192" cy="2936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7907"/>
          <a:stretch/>
        </p:blipFill>
        <p:spPr>
          <a:xfrm>
            <a:off x="451993" y="2535210"/>
            <a:ext cx="7303299" cy="32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067" t="56680" r="59933" b="31266"/>
          <a:stretch/>
        </p:blipFill>
        <p:spPr>
          <a:xfrm>
            <a:off x="251520" y="1052736"/>
            <a:ext cx="2560320" cy="1182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3626" t="28677" r="38041" b="17516"/>
          <a:stretch/>
        </p:blipFill>
        <p:spPr>
          <a:xfrm>
            <a:off x="303047" y="2431120"/>
            <a:ext cx="2508793" cy="3950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866" t="11694" r="56801" b="16478"/>
          <a:stretch/>
        </p:blipFill>
        <p:spPr>
          <a:xfrm>
            <a:off x="3156768" y="774701"/>
            <a:ext cx="4847901" cy="5961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40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토스트레이아웃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000" t="56307" r="60600" b="31266"/>
          <a:stretch/>
        </p:blipFill>
        <p:spPr>
          <a:xfrm>
            <a:off x="251520" y="1052736"/>
            <a:ext cx="2450592" cy="1219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133" t="29340" r="38776" b="18529"/>
          <a:stretch/>
        </p:blipFill>
        <p:spPr>
          <a:xfrm>
            <a:off x="515260" y="2549972"/>
            <a:ext cx="2186852" cy="3578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067" t="11942" r="56000" b="17596"/>
          <a:stretch/>
        </p:blipFill>
        <p:spPr>
          <a:xfrm>
            <a:off x="2965852" y="1052736"/>
            <a:ext cx="4855340" cy="5747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52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다이얼로그 </a:t>
            </a:r>
            <a:r>
              <a:rPr lang="ko-KR" altLang="en-US" dirty="0" err="1" smtClean="0"/>
              <a:t>레리아웃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200" t="56556" r="61200" b="28159"/>
          <a:stretch/>
        </p:blipFill>
        <p:spPr>
          <a:xfrm>
            <a:off x="251520" y="1052736"/>
            <a:ext cx="2304288" cy="1499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667" t="30970" r="38775" b="19198"/>
          <a:stretch/>
        </p:blipFill>
        <p:spPr>
          <a:xfrm>
            <a:off x="251520" y="2625848"/>
            <a:ext cx="2280535" cy="3681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666" t="11817" r="57867" b="14739"/>
          <a:stretch/>
        </p:blipFill>
        <p:spPr>
          <a:xfrm>
            <a:off x="3127538" y="1052736"/>
            <a:ext cx="4251872" cy="5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000" t="15173" r="59600" b="32384"/>
          <a:stretch/>
        </p:blipFill>
        <p:spPr>
          <a:xfrm>
            <a:off x="251520" y="1052736"/>
            <a:ext cx="6291072" cy="5145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02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200" t="16664" r="47800" b="13620"/>
          <a:stretch/>
        </p:blipFill>
        <p:spPr>
          <a:xfrm>
            <a:off x="251520" y="1052736"/>
            <a:ext cx="6672349" cy="5803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44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866" t="15297" r="39267" b="8773"/>
          <a:stretch/>
        </p:blipFill>
        <p:spPr>
          <a:xfrm>
            <a:off x="402335" y="950363"/>
            <a:ext cx="7551494" cy="5818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579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라디오버튼으로 </a:t>
            </a:r>
            <a:r>
              <a:rPr lang="en-US" altLang="ko-KR" dirty="0"/>
              <a:t>3</a:t>
            </a:r>
            <a:r>
              <a:rPr lang="ko-KR" altLang="ko-KR" dirty="0"/>
              <a:t>가지 </a:t>
            </a:r>
            <a:r>
              <a:rPr lang="ko-KR" altLang="ko-KR" dirty="0" err="1"/>
              <a:t>동물이름을</a:t>
            </a:r>
            <a:r>
              <a:rPr lang="ko-KR" altLang="ko-KR" dirty="0"/>
              <a:t> 선택할 수 있게 하고</a:t>
            </a:r>
            <a:r>
              <a:rPr lang="en-US" altLang="ko-KR" dirty="0"/>
              <a:t>, &lt;</a:t>
            </a:r>
            <a:r>
              <a:rPr lang="ko-KR" altLang="ko-KR" dirty="0" err="1"/>
              <a:t>그림보기</a:t>
            </a:r>
            <a:r>
              <a:rPr lang="en-US" altLang="ko-KR" dirty="0"/>
              <a:t>&gt;</a:t>
            </a:r>
            <a:r>
              <a:rPr lang="ko-KR" altLang="ko-KR" dirty="0"/>
              <a:t>를 클릭하면 </a:t>
            </a:r>
            <a:r>
              <a:rPr lang="ko-KR" altLang="ko-KR" dirty="0" err="1"/>
              <a:t>대화상자로</a:t>
            </a:r>
            <a:r>
              <a:rPr lang="ko-KR" altLang="ko-KR" dirty="0"/>
              <a:t> 그림이 나오도록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Acitivity_main.xml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dialog1.xml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직접풀어보기 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77613" y="1656715"/>
            <a:ext cx="1410970" cy="232537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19712" y="1656715"/>
            <a:ext cx="1410970" cy="2325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6266" t="56307" r="61600" b="37107"/>
          <a:stretch/>
        </p:blipFill>
        <p:spPr>
          <a:xfrm>
            <a:off x="550732" y="5524976"/>
            <a:ext cx="2218944" cy="646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5933" t="57052" r="59667" b="24183"/>
          <a:stretch/>
        </p:blipFill>
        <p:spPr>
          <a:xfrm>
            <a:off x="343468" y="2691448"/>
            <a:ext cx="2633472" cy="1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600" t="15173" r="39000" b="31142"/>
          <a:stretch/>
        </p:blipFill>
        <p:spPr>
          <a:xfrm>
            <a:off x="251520" y="1052736"/>
            <a:ext cx="8067717" cy="4194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20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직접풀어보기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333" t="18280" r="35133" b="8524"/>
          <a:stretch/>
        </p:blipFill>
        <p:spPr>
          <a:xfrm>
            <a:off x="251520" y="774701"/>
            <a:ext cx="8414426" cy="5949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933" t="41891" r="58333" b="38349"/>
          <a:stretch/>
        </p:blipFill>
        <p:spPr>
          <a:xfrm>
            <a:off x="4399929" y="4082776"/>
            <a:ext cx="4230222" cy="1272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2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그리드 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3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대화상자에서 사용할 레이아웃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5060757" y="3329176"/>
            <a:ext cx="426697" cy="19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36" y="1683233"/>
            <a:ext cx="4567005" cy="3291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70" y="1740233"/>
            <a:ext cx="3411682" cy="31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/>
              <a:t>어댑터뷰와</a:t>
            </a:r>
            <a:r>
              <a:rPr lang="ko-KR" altLang="en-US" sz="1800" dirty="0"/>
              <a:t> 어댑터의 역할</a:t>
            </a:r>
            <a:endParaRPr lang="en-US" altLang="ko-KR" sz="18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어댑터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0" dirty="0"/>
              <a:t>Adapter</a:t>
            </a:r>
            <a:r>
              <a:rPr lang="ko-KR" altLang="en-US" b="0" dirty="0"/>
              <a:t>는 리스트 객체와 </a:t>
            </a:r>
            <a:r>
              <a:rPr lang="en-US" altLang="ko-KR" b="0" dirty="0" err="1"/>
              <a:t>ListView</a:t>
            </a:r>
            <a:r>
              <a:rPr lang="ko-KR" altLang="en-US" b="0" dirty="0"/>
              <a:t>를 연결하는 </a:t>
            </a:r>
            <a:r>
              <a:rPr lang="ko-KR" altLang="en-US" b="0" dirty="0" smtClean="0"/>
              <a:t>역할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ListView</a:t>
            </a:r>
            <a:r>
              <a:rPr lang="en-US" altLang="ko-KR" b="0" dirty="0" smtClean="0"/>
              <a:t> </a:t>
            </a:r>
            <a:r>
              <a:rPr lang="ko-KR" altLang="en-US" b="0" dirty="0"/>
              <a:t>안에 데이터를 어떤 형식으로 표현 할 것인지를 </a:t>
            </a:r>
            <a:r>
              <a:rPr lang="ko-KR" altLang="en-US" b="0" dirty="0" err="1" smtClean="0"/>
              <a:t>정해</a:t>
            </a:r>
            <a:r>
              <a:rPr lang="ko-KR" altLang="en-US" dirty="0" err="1"/>
              <a:t>중</a:t>
            </a:r>
            <a:endParaRPr lang="en-US" altLang="ko-KR" b="0" dirty="0" smtClean="0"/>
          </a:p>
          <a:p>
            <a:pPr lvl="1"/>
            <a:r>
              <a:rPr lang="en-US" altLang="ko-KR" sz="1600" dirty="0" err="1" smtClean="0"/>
              <a:t>BaseApdater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어댑터의 기본 기능을 구현해 놓은 추상 클래스 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err="1" smtClean="0"/>
              <a:t>종류에은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 </a:t>
            </a:r>
            <a:r>
              <a:rPr lang="en-US" altLang="ko-KR" sz="1400" dirty="0" err="1"/>
              <a:t>ListView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ExpandableListView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GridView</a:t>
            </a:r>
            <a:r>
              <a:rPr lang="en-US" altLang="ko-KR" sz="1400" dirty="0"/>
              <a:t>, Spinner, Gallery </a:t>
            </a:r>
            <a:r>
              <a:rPr lang="ko-KR" altLang="en-US" sz="1400" dirty="0"/>
              <a:t>등을 묶어서 표현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어댑터뷰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r="34916" b="5220"/>
          <a:stretch/>
        </p:blipFill>
        <p:spPr>
          <a:xfrm>
            <a:off x="362937" y="1453028"/>
            <a:ext cx="4337079" cy="1354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121"/>
          <a:stretch/>
        </p:blipFill>
        <p:spPr>
          <a:xfrm>
            <a:off x="4788157" y="1052736"/>
            <a:ext cx="4165369" cy="2019648"/>
          </a:xfrm>
          <a:prstGeom prst="rect">
            <a:avLst/>
          </a:prstGeom>
        </p:spPr>
      </p:pic>
      <p:pic>
        <p:nvPicPr>
          <p:cNvPr id="7" name="Picture 2" descr="http://blogfiles.naver.net/MjAxNzEwMjhfMTEy/MDAxNTA5MTczNTk1NDI2.mSxGX1vfjVfX9FGDJa99isXn8Cn4EZSpf5KH63QEYXIg._Kg3iSALzk7OJeNGJ3z7sKkKfwY1_V9iS1O8xMQzH-4g.JPEG.dyanrl/Adapt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93" y="4894841"/>
            <a:ext cx="4500916" cy="167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어댑터 표현  종류</a:t>
            </a:r>
            <a:endParaRPr lang="en-US" altLang="ko-KR" dirty="0" smtClean="0"/>
          </a:p>
          <a:p>
            <a:pPr marL="641350" lvl="1" indent="-285750"/>
            <a:r>
              <a:rPr lang="en-US" altLang="ko-KR" sz="2000" dirty="0" err="1" smtClean="0"/>
              <a:t>ArrayAdapter</a:t>
            </a:r>
            <a:r>
              <a:rPr lang="en-US" altLang="ko-KR" sz="2000" dirty="0" smtClean="0"/>
              <a:t>:</a:t>
            </a:r>
            <a:r>
              <a:rPr lang="ko-KR" altLang="en-US" sz="2000" dirty="0" err="1" smtClean="0"/>
              <a:t>어댑터뷰를</a:t>
            </a:r>
            <a:r>
              <a:rPr lang="ko-KR" altLang="en-US" sz="2000" dirty="0" smtClean="0"/>
              <a:t> 사용할 때 </a:t>
            </a:r>
            <a:r>
              <a:rPr lang="ko-KR" altLang="en-US" sz="2000" dirty="0" err="1" smtClean="0"/>
              <a:t>어댑터뷰의</a:t>
            </a:r>
            <a:r>
              <a:rPr lang="ko-KR" altLang="en-US" sz="2000" dirty="0" smtClean="0"/>
              <a:t> 모양을 설정하고 데이터를 채워주는 </a:t>
            </a:r>
            <a:r>
              <a:rPr lang="en-US" altLang="ko-KR" sz="2000" dirty="0" err="1" smtClean="0"/>
              <a:t>ArrayAdapter</a:t>
            </a:r>
            <a:r>
              <a:rPr lang="en-US" altLang="ko-KR" sz="2000" dirty="0" smtClean="0"/>
              <a:t>&lt;T&gt; </a:t>
            </a:r>
            <a:r>
              <a:rPr lang="ko-KR" altLang="en-US" sz="2000" dirty="0" smtClean="0"/>
              <a:t>클래스를 함께 사용</a:t>
            </a:r>
            <a:endParaRPr lang="en-US" altLang="ko-KR" sz="2000" dirty="0" smtClean="0"/>
          </a:p>
          <a:p>
            <a:pPr marL="641350" lvl="1" indent="-285750"/>
            <a:r>
              <a:rPr lang="en-US" altLang="ko-KR" sz="2000" dirty="0" err="1" smtClean="0"/>
              <a:t>CursorAdapter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텍스트의 자동 완성 뷰를 </a:t>
            </a:r>
            <a:r>
              <a:rPr lang="ko-KR" altLang="en-US" sz="2000" dirty="0" err="1"/>
              <a:t>만들때</a:t>
            </a:r>
            <a:r>
              <a:rPr lang="ko-KR" altLang="en-US" sz="2000" dirty="0"/>
              <a:t> 주로 사용 </a:t>
            </a:r>
            <a:endParaRPr lang="en-US" altLang="ko-KR" sz="2000" dirty="0"/>
          </a:p>
          <a:p>
            <a:pPr marL="641350" lvl="1" indent="-285750"/>
            <a:r>
              <a:rPr lang="en-US" altLang="ko-KR" sz="2000" dirty="0" err="1"/>
              <a:t>SimpleAdapter</a:t>
            </a:r>
            <a:r>
              <a:rPr lang="en-US" altLang="ko-KR" sz="2000" dirty="0"/>
              <a:t> : </a:t>
            </a:r>
            <a:r>
              <a:rPr lang="ko-KR" altLang="en-US" sz="2000" dirty="0"/>
              <a:t>간단하게 </a:t>
            </a:r>
            <a:r>
              <a:rPr lang="en-US" altLang="ko-KR" sz="2000" dirty="0" err="1"/>
              <a:t>ListView</a:t>
            </a:r>
            <a:r>
              <a:rPr lang="ko-KR" altLang="en-US" sz="2000" dirty="0"/>
              <a:t>에 데이터를 </a:t>
            </a:r>
            <a:r>
              <a:rPr lang="ko-KR" altLang="en-US" sz="2000" dirty="0" err="1" smtClean="0"/>
              <a:t>넣어줌</a:t>
            </a:r>
            <a:endParaRPr lang="en-US" altLang="ko-KR" sz="2000" dirty="0" smtClean="0"/>
          </a:p>
          <a:p>
            <a:pPr marL="641350" lvl="1" indent="-285750"/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어댑터뷰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5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리스트뷰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</a:rPr>
              <a:t>ListView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ko-KR" altLang="en-US" dirty="0" smtClean="0"/>
              <a:t>세로 </a:t>
            </a:r>
            <a:r>
              <a:rPr lang="ko-KR" altLang="en-US" dirty="0"/>
              <a:t>방향으로 자식 뷰를 배치하여 보여줌 </a:t>
            </a:r>
            <a:endParaRPr lang="en-US" altLang="ko-KR" dirty="0"/>
          </a:p>
          <a:p>
            <a:pPr lvl="1"/>
            <a:r>
              <a:rPr lang="ko-KR" altLang="en-US" dirty="0"/>
              <a:t>공간이 부족하면 스크롤하는 기능을 제공</a:t>
            </a:r>
            <a:endParaRPr lang="en-US" altLang="ko-KR" dirty="0"/>
          </a:p>
          <a:p>
            <a:pPr lvl="1"/>
            <a:r>
              <a:rPr lang="ko-KR" altLang="en-US" dirty="0"/>
              <a:t>사용자가 화면을 터치하는 등의 행위로 발생한 이벤트 처리</a:t>
            </a:r>
            <a:endParaRPr lang="en-US" altLang="ko-KR" dirty="0"/>
          </a:p>
          <a:p>
            <a:pPr lvl="1"/>
            <a:r>
              <a:rPr lang="ko-KR" altLang="en-US" dirty="0"/>
              <a:t>다른 어댑터뷰에도 사용법 그대로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리스트 모양으로 보여주며 리스트 중 하나를 선택하는 용도로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93" b="7723"/>
          <a:stretch/>
        </p:blipFill>
        <p:spPr>
          <a:xfrm>
            <a:off x="852081" y="3274515"/>
            <a:ext cx="2027866" cy="33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4720" y="1039376"/>
            <a:ext cx="6026727" cy="26776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2913" lvl="1" indent="-442913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latin typeface="맑은 고딕" pitchFamily="50" charset="-127"/>
              </a:rPr>
              <a:t>XML</a:t>
            </a:r>
            <a:r>
              <a:rPr lang="ko-KR" altLang="en-US" sz="1400" dirty="0">
                <a:latin typeface="맑은 고딕" pitchFamily="50" charset="-127"/>
              </a:rPr>
              <a:t>을 이용한 </a:t>
            </a:r>
            <a:r>
              <a:rPr lang="ko-KR" altLang="en-US" sz="1400" dirty="0" err="1">
                <a:latin typeface="맑은 고딕" pitchFamily="50" charset="-127"/>
              </a:rPr>
              <a:t>리스트뷰</a:t>
            </a:r>
            <a:r>
              <a:rPr lang="ko-KR" altLang="en-US" sz="1400" dirty="0">
                <a:latin typeface="맑은 고딕" pitchFamily="50" charset="-127"/>
              </a:rPr>
              <a:t> 만들기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2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맑은 고딕" pitchFamily="50" charset="-127"/>
              </a:rPr>
              <a:t>리스트뷰를</a:t>
            </a:r>
            <a:r>
              <a:rPr lang="ko-KR" altLang="en-US" sz="1400" dirty="0">
                <a:latin typeface="맑은 고딕" pitchFamily="50" charset="-127"/>
              </a:rPr>
              <a:t> 만드는 형식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맑은 고딕" pitchFamily="50" charset="-127"/>
              </a:rPr>
              <a:t>리스트뷰에</a:t>
            </a:r>
            <a:r>
              <a:rPr lang="ko-KR" altLang="en-US" sz="1400" dirty="0">
                <a:latin typeface="맑은 고딕" pitchFamily="50" charset="-127"/>
              </a:rPr>
              <a:t> 나열할 내용을 </a:t>
            </a:r>
            <a:r>
              <a:rPr lang="en-US" altLang="ko-KR" sz="1400" dirty="0">
                <a:latin typeface="맑은 고딕" pitchFamily="50" charset="-127"/>
              </a:rPr>
              <a:t>String </a:t>
            </a:r>
            <a:r>
              <a:rPr lang="ko-KR" altLang="en-US" sz="1400" dirty="0">
                <a:latin typeface="맑은 고딕" pitchFamily="50" charset="-127"/>
              </a:rPr>
              <a:t>배열로 미리 만듦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맑은 고딕" pitchFamily="50" charset="-127"/>
              </a:rPr>
              <a:t>리스트뷰</a:t>
            </a:r>
            <a:r>
              <a:rPr lang="ko-KR" altLang="en-US" sz="1400" dirty="0">
                <a:latin typeface="맑은 고딕" pitchFamily="50" charset="-127"/>
              </a:rPr>
              <a:t> 변수를 생성하고 </a:t>
            </a:r>
            <a:r>
              <a:rPr lang="en-US" altLang="ko-KR" sz="1400" dirty="0">
                <a:latin typeface="맑은 고딕" pitchFamily="50" charset="-127"/>
              </a:rPr>
              <a:t>XML</a:t>
            </a:r>
            <a:r>
              <a:rPr lang="ko-KR" altLang="en-US" sz="1400" dirty="0">
                <a:latin typeface="맑은 고딕" pitchFamily="50" charset="-127"/>
              </a:rPr>
              <a:t>의 </a:t>
            </a:r>
            <a:r>
              <a:rPr lang="en-US" altLang="ko-KR" sz="1400" dirty="0">
                <a:latin typeface="맑은 고딕" pitchFamily="50" charset="-127"/>
              </a:rPr>
              <a:t>&lt;</a:t>
            </a:r>
            <a:r>
              <a:rPr lang="en-US" altLang="ko-KR" sz="1400" dirty="0" err="1">
                <a:latin typeface="맑은 고딕" pitchFamily="50" charset="-127"/>
              </a:rPr>
              <a:t>ListView</a:t>
            </a:r>
            <a:r>
              <a:rPr lang="en-US" altLang="ko-KR" sz="1400" dirty="0">
                <a:latin typeface="맑은 고딕" pitchFamily="50" charset="-127"/>
              </a:rPr>
              <a:t>&gt;</a:t>
            </a:r>
            <a:r>
              <a:rPr lang="ko-KR" altLang="en-US" sz="1400" dirty="0">
                <a:latin typeface="맑은 고딕" pitchFamily="50" charset="-127"/>
              </a:rPr>
              <a:t>에 대응시킴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err="1">
                <a:latin typeface="맑은 고딕" pitchFamily="50" charset="-127"/>
              </a:rPr>
              <a:t>ArrayAdapter</a:t>
            </a:r>
            <a:r>
              <a:rPr lang="en-US" altLang="ko-KR" sz="1400" dirty="0">
                <a:latin typeface="맑은 고딕" pitchFamily="50" charset="-127"/>
              </a:rPr>
              <a:t>&lt;String&gt;</a:t>
            </a:r>
            <a:r>
              <a:rPr lang="ko-KR" altLang="en-US" sz="1400" dirty="0">
                <a:latin typeface="맑은 고딕" pitchFamily="50" charset="-127"/>
              </a:rPr>
              <a:t>형의 변수를 선언하고</a:t>
            </a:r>
            <a:r>
              <a:rPr lang="en-US" altLang="ko-KR" sz="1400" dirty="0">
                <a:latin typeface="맑은 고딕" pitchFamily="50" charset="-127"/>
              </a:rPr>
              <a:t>, </a:t>
            </a:r>
            <a:r>
              <a:rPr lang="ko-KR" altLang="en-US" sz="1400" dirty="0" err="1">
                <a:latin typeface="맑은 고딕" pitchFamily="50" charset="-127"/>
              </a:rPr>
              <a:t>리스트뷰의</a:t>
            </a:r>
            <a:r>
              <a:rPr lang="ko-KR" altLang="en-US" sz="1400" dirty="0">
                <a:latin typeface="맑은 고딕" pitchFamily="50" charset="-127"/>
              </a:rPr>
              <a:t> 모양과 내용을 ①번 배열로 채움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맑은 고딕" pitchFamily="50" charset="-127"/>
              </a:rPr>
              <a:t>④,③</a:t>
            </a:r>
            <a:r>
              <a:rPr lang="ko-KR" altLang="en-US" sz="1400" dirty="0">
                <a:latin typeface="맑은 고딕" pitchFamily="50" charset="-127"/>
              </a:rPr>
              <a:t>번에서 생성한 </a:t>
            </a:r>
            <a:r>
              <a:rPr lang="ko-KR" altLang="en-US" sz="1400" dirty="0" err="1">
                <a:latin typeface="맑은 고딕" pitchFamily="50" charset="-127"/>
              </a:rPr>
              <a:t>어레이어댑터를</a:t>
            </a:r>
            <a:r>
              <a:rPr lang="ko-KR" altLang="en-US" sz="1400" dirty="0">
                <a:latin typeface="맑은 고딕" pitchFamily="50" charset="-127"/>
              </a:rPr>
              <a:t> ②번의 </a:t>
            </a:r>
            <a:r>
              <a:rPr lang="ko-KR" altLang="en-US" sz="1400" dirty="0" err="1">
                <a:latin typeface="맑은 고딕" pitchFamily="50" charset="-127"/>
              </a:rPr>
              <a:t>리스트뷰</a:t>
            </a:r>
            <a:r>
              <a:rPr lang="ko-KR" altLang="en-US" sz="1400" dirty="0">
                <a:latin typeface="맑은 고딕" pitchFamily="50" charset="-127"/>
              </a:rPr>
              <a:t> 변수에 적용</a:t>
            </a:r>
            <a:endParaRPr lang="en-US" altLang="ko-KR" sz="1400" dirty="0">
              <a:latin typeface="맑은 고딕" pitchFamily="50" charset="-127"/>
            </a:endParaRPr>
          </a:p>
          <a:p>
            <a:pPr marL="442913" lvl="3" indent="-1746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맑은 고딕" pitchFamily="50" charset="-127"/>
              </a:rPr>
              <a:t>리스트뷰의</a:t>
            </a:r>
            <a:r>
              <a:rPr lang="ko-KR" altLang="en-US" sz="1400" dirty="0">
                <a:latin typeface="맑은 고딕" pitchFamily="50" charset="-127"/>
              </a:rPr>
              <a:t> 항목을 클릭했을 때 동작하는 </a:t>
            </a:r>
            <a:r>
              <a:rPr lang="ko-KR" altLang="en-US" sz="1400" dirty="0" err="1">
                <a:latin typeface="맑은 고딕" pitchFamily="50" charset="-127"/>
              </a:rPr>
              <a:t>리스너</a:t>
            </a:r>
            <a:r>
              <a:rPr lang="ko-KR" altLang="en-US" sz="1400" dirty="0">
                <a:latin typeface="맑은 고딕" pitchFamily="50" charset="-127"/>
              </a:rPr>
              <a:t> 정의</a:t>
            </a:r>
            <a:endParaRPr lang="en-US" altLang="ko-KR" sz="1400" dirty="0">
              <a:latin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3512"/>
          <a:stretch/>
        </p:blipFill>
        <p:spPr>
          <a:xfrm>
            <a:off x="362356" y="3995067"/>
            <a:ext cx="7652070" cy="22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8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리스트뷰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기본 예제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자바에서 문자열 배열 선언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651" r="624" b="40126"/>
          <a:stretch/>
        </p:blipFill>
        <p:spPr>
          <a:xfrm>
            <a:off x="397787" y="1576935"/>
            <a:ext cx="7676537" cy="30565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6081" y="4988058"/>
            <a:ext cx="7608498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62626B"/>
                </a:solidFill>
                <a:latin typeface="Source Code Pro"/>
              </a:rPr>
              <a:t>ArrayAdapter</a:t>
            </a:r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객체 초기화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</a:t>
            </a:r>
            <a:r>
              <a:rPr lang="en-US" altLang="ko-KR" sz="1400" dirty="0" err="1">
                <a:solidFill>
                  <a:srgbClr val="62626B"/>
                </a:solidFill>
                <a:latin typeface="Source Code Pro"/>
              </a:rPr>
              <a:t>ArrayAdapter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가 다룰 요소 타입은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String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이다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.</a:t>
            </a:r>
            <a:r>
              <a:rPr lang="ko-KR" altLang="en-US" sz="1400" dirty="0">
                <a:solidFill>
                  <a:srgbClr val="F8F8F2"/>
                </a:solidFill>
                <a:latin typeface="Source Code Pro"/>
              </a:rPr>
              <a:t> </a:t>
            </a:r>
            <a:endParaRPr lang="en-US" altLang="ko-KR" sz="1400" dirty="0">
              <a:solidFill>
                <a:srgbClr val="62626B"/>
              </a:solidFill>
              <a:latin typeface="Source Code Pro"/>
            </a:endParaRPr>
          </a:p>
          <a:p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1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번쨰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파라미터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해당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액티비티에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 err="1">
                <a:solidFill>
                  <a:srgbClr val="62626B"/>
                </a:solidFill>
                <a:latin typeface="Source Code Pro"/>
              </a:rPr>
              <a:t>arrayAdapter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객체를 넘기기 위해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this</a:t>
            </a:r>
            <a:r>
              <a:rPr lang="ko-KR" altLang="en-US" sz="1400" dirty="0">
                <a:solidFill>
                  <a:srgbClr val="F8F8F2"/>
                </a:solidFill>
                <a:latin typeface="Source Code Pro"/>
              </a:rPr>
              <a:t> </a:t>
            </a:r>
            <a:endParaRPr lang="en-US" altLang="ko-KR" sz="1400" dirty="0" smtClean="0">
              <a:solidFill>
                <a:srgbClr val="F8F8F2"/>
              </a:solidFill>
              <a:latin typeface="Source Code Pro"/>
            </a:endParaRPr>
          </a:p>
          <a:p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2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번쨰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파마미터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연결할 </a:t>
            </a:r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item</a:t>
            </a:r>
            <a:r>
              <a:rPr lang="ko-KR" altLang="en-US" sz="1400" dirty="0" smtClean="0">
                <a:solidFill>
                  <a:srgbClr val="62626B"/>
                </a:solidFill>
                <a:latin typeface="Source Code Pro"/>
              </a:rPr>
              <a:t>을 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나타내기 위해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android.R.layout.simple_list_item_1</a:t>
            </a:r>
            <a:r>
              <a:rPr lang="ko-KR" altLang="en-US" sz="1400" dirty="0">
                <a:solidFill>
                  <a:srgbClr val="F8F8F2"/>
                </a:solidFill>
                <a:latin typeface="Source Code Pro"/>
              </a:rPr>
              <a:t> </a:t>
            </a:r>
            <a:r>
              <a:rPr lang="en-US" altLang="ko-KR" sz="1400" dirty="0" smtClean="0">
                <a:solidFill>
                  <a:srgbClr val="F8F8F2"/>
                </a:solidFill>
                <a:latin typeface="Source Code Pro"/>
                <a:sym typeface="Wingdings" panose="05000000000000000000" pitchFamily="2" charset="2"/>
              </a:rPr>
              <a:t></a:t>
            </a:r>
          </a:p>
          <a:p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3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번쨰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ko-KR" altLang="en-US" sz="1400" dirty="0" err="1">
                <a:solidFill>
                  <a:srgbClr val="62626B"/>
                </a:solidFill>
                <a:latin typeface="Source Code Pro"/>
              </a:rPr>
              <a:t>파라미터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 </a:t>
            </a:r>
            <a:r>
              <a:rPr lang="en-US" altLang="ko-KR" sz="1400" dirty="0">
                <a:solidFill>
                  <a:srgbClr val="62626B"/>
                </a:solidFill>
                <a:latin typeface="Source Code Pro"/>
              </a:rPr>
              <a:t>: item</a:t>
            </a:r>
            <a:r>
              <a:rPr lang="ko-KR" altLang="en-US" sz="1400" dirty="0">
                <a:solidFill>
                  <a:srgbClr val="62626B"/>
                </a:solidFill>
                <a:latin typeface="Source Code Pro"/>
              </a:rPr>
              <a:t>을 연결 할 </a:t>
            </a:r>
            <a:r>
              <a:rPr lang="en-US" altLang="ko-KR" sz="1400" dirty="0" smtClean="0">
                <a:solidFill>
                  <a:srgbClr val="62626B"/>
                </a:solidFill>
                <a:latin typeface="Source Code Pro"/>
              </a:rPr>
              <a:t>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607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 smtClean="0"/>
              <a:t>listView</a:t>
            </a:r>
            <a:r>
              <a:rPr lang="ko-KR" altLang="en-US" b="0" dirty="0"/>
              <a:t>를 구성하는 아이템을 눌렀을 때 사용할 </a:t>
            </a:r>
            <a:r>
              <a:rPr lang="ko-KR" altLang="en-US" b="0" dirty="0" err="1" smtClean="0"/>
              <a:t>리스너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4656" y="2991082"/>
            <a:ext cx="8150989" cy="2745483"/>
            <a:chOff x="1800225" y="4027521"/>
            <a:chExt cx="5447079" cy="22891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62273" r="1741"/>
            <a:stretch/>
          </p:blipFill>
          <p:spPr>
            <a:xfrm>
              <a:off x="1800225" y="4027521"/>
              <a:ext cx="5447079" cy="183987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9564" y="5868980"/>
              <a:ext cx="1533525" cy="4476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94" y="1422372"/>
            <a:ext cx="7793306" cy="14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3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리스트뷰의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다양한 모양 설정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simple_list_item_single_choice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바꿈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체크박스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simple_list_item_multiple_choice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둠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0"/>
          <a:stretch/>
        </p:blipFill>
        <p:spPr>
          <a:xfrm>
            <a:off x="459471" y="2238336"/>
            <a:ext cx="8191500" cy="206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96" y="3194044"/>
            <a:ext cx="2247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리스트뷰의 동적 추가 〮 삭제 예제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리스트뷰의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항목을 동적으로 추가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삭제하려면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&lt;T&gt;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정의한 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	add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remove(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879"/>
          <a:stretch/>
        </p:blipFill>
        <p:spPr>
          <a:xfrm>
            <a:off x="714952" y="3860801"/>
            <a:ext cx="7455477" cy="27234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9589"/>
          <a:stretch/>
        </p:blipFill>
        <p:spPr>
          <a:xfrm>
            <a:off x="901476" y="2329796"/>
            <a:ext cx="5767180" cy="14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리스트뷰의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동적 추가〮 삭제 예제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리스트뷰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/>
          <a:stretch/>
        </p:blipFill>
        <p:spPr>
          <a:xfrm>
            <a:off x="251520" y="1494167"/>
            <a:ext cx="7751662" cy="45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7" y="1052736"/>
            <a:ext cx="8174232" cy="46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2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대화상자용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dialog1.xml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dirty="0"/>
              <a:t>텍스트뷰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에디트텍스트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에디트텍스트의</a:t>
            </a:r>
            <a:r>
              <a:rPr lang="ko-KR" altLang="en-US" sz="1800" dirty="0"/>
              <a:t> 순서로 </a:t>
            </a:r>
            <a:r>
              <a:rPr lang="ko-KR" altLang="en-US" sz="1800" dirty="0" smtClean="0"/>
              <a:t>생성</a:t>
            </a:r>
            <a:endParaRPr lang="en-US" altLang="ko-KR" sz="18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dirty="0" err="1" smtClean="0"/>
              <a:t>에디트텍스트만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위젯</a:t>
            </a:r>
            <a:r>
              <a:rPr lang="ko-KR" altLang="en-US" sz="1800" dirty="0"/>
              <a:t> </a:t>
            </a:r>
            <a:r>
              <a:rPr lang="en-US" altLang="ko-KR" sz="1800" dirty="0"/>
              <a:t>id</a:t>
            </a:r>
            <a:r>
              <a:rPr lang="ko-KR" altLang="en-US" sz="1800" dirty="0"/>
              <a:t>를 </a:t>
            </a:r>
            <a:r>
              <a:rPr lang="en-US" altLang="ko-KR" sz="1800" dirty="0"/>
              <a:t>dlgEdt1, dlgEdt2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지정</a:t>
            </a:r>
            <a:endParaRPr lang="en-US" altLang="ko-KR" sz="18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739"/>
          <a:stretch/>
        </p:blipFill>
        <p:spPr>
          <a:xfrm>
            <a:off x="511825" y="2415099"/>
            <a:ext cx="7292798" cy="29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 smtClean="0"/>
              <a:t>리스트뷰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배열 또다른 방법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283" t="56154" r="61025" b="31658"/>
          <a:stretch/>
        </p:blipFill>
        <p:spPr>
          <a:xfrm>
            <a:off x="251520" y="1052736"/>
            <a:ext cx="2321169" cy="1195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000" t="12211" r="33841" b="25787"/>
          <a:stretch/>
        </p:blipFill>
        <p:spPr>
          <a:xfrm>
            <a:off x="2572688" y="1052736"/>
            <a:ext cx="6311169" cy="580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70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 이용하여 문자열 배열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Values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smtClean="0"/>
              <a:t>Arrays.xml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421" t="11806" r="48043" b="49696"/>
          <a:stretch/>
        </p:blipFill>
        <p:spPr>
          <a:xfrm>
            <a:off x="3260035" y="1682823"/>
            <a:ext cx="5127141" cy="4698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7293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</a:t>
            </a:r>
            <a:r>
              <a:rPr lang="ko-KR" altLang="en-US" dirty="0" smtClean="0"/>
              <a:t>메서드를 이용한 추가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435" t="13157" r="53261" b="18899"/>
          <a:stretch/>
        </p:blipFill>
        <p:spPr>
          <a:xfrm>
            <a:off x="251521" y="1418190"/>
            <a:ext cx="5624232" cy="4963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942" t="30313" r="50797" b="41456"/>
          <a:stretch/>
        </p:blipFill>
        <p:spPr>
          <a:xfrm>
            <a:off x="4165781" y="3411859"/>
            <a:ext cx="4725739" cy="1654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128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 이용한 문자열 배열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리스트뷰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4" t="26086" r="44605" b="24614"/>
          <a:stretch/>
        </p:blipFill>
        <p:spPr>
          <a:xfrm>
            <a:off x="251520" y="1643487"/>
            <a:ext cx="8001205" cy="4300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235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9184580" cy="5328592"/>
          </a:xfrm>
        </p:spPr>
        <p:txBody>
          <a:bodyPr/>
          <a:lstStyle/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r>
              <a:rPr lang="en-US" altLang="ko-KR" b="0" dirty="0" err="1" smtClean="0"/>
              <a:t>ArrayList</a:t>
            </a:r>
            <a:r>
              <a:rPr lang="ko-KR" altLang="en-US" b="0" dirty="0"/>
              <a:t>나 </a:t>
            </a:r>
            <a:r>
              <a:rPr lang="ko-KR" altLang="en-US" b="0" dirty="0" err="1"/>
              <a:t>문자배열</a:t>
            </a:r>
            <a:r>
              <a:rPr lang="ko-KR" altLang="en-US" b="0" dirty="0"/>
              <a:t> 등 </a:t>
            </a:r>
            <a:r>
              <a:rPr lang="en-US" altLang="ko-KR" b="0" dirty="0" err="1"/>
              <a:t>Listiew</a:t>
            </a:r>
            <a:r>
              <a:rPr lang="ko-KR" altLang="en-US" b="0" dirty="0"/>
              <a:t>에 데이터를 </a:t>
            </a:r>
            <a:r>
              <a:rPr lang="ko-KR" altLang="en-US" b="0" dirty="0" smtClean="0"/>
              <a:t>넣어줄</a:t>
            </a:r>
            <a:r>
              <a:rPr lang="ko-KR" altLang="en-US" b="0" dirty="0"/>
              <a:t> </a:t>
            </a:r>
            <a:r>
              <a:rPr lang="ko-KR" altLang="en-US" b="0" dirty="0" smtClean="0"/>
              <a:t>때</a:t>
            </a:r>
            <a:endParaRPr lang="ko-KR" altLang="en-US" b="0" dirty="0"/>
          </a:p>
          <a:p>
            <a:pPr lvl="1"/>
            <a:r>
              <a:rPr lang="ko-KR" altLang="en-US" b="0" dirty="0"/>
              <a:t>초기화된 데이터 형을 만들어 </a:t>
            </a:r>
            <a:r>
              <a:rPr lang="ko-KR" altLang="en-US" b="0" dirty="0" smtClean="0"/>
              <a:t>줌</a:t>
            </a:r>
            <a:r>
              <a:rPr lang="en-US" altLang="ko-KR" b="0" dirty="0" smtClean="0"/>
              <a:t> </a:t>
            </a:r>
            <a:r>
              <a:rPr lang="en-US" altLang="ko-KR" b="0" dirty="0"/>
              <a:t>(</a:t>
            </a:r>
            <a:r>
              <a:rPr lang="en-US" altLang="ko-KR" b="0" dirty="0" err="1"/>
              <a:t>HaspMap</a:t>
            </a:r>
            <a:r>
              <a:rPr lang="en-US" altLang="ko-KR" b="0" dirty="0"/>
              <a:t>&lt;</a:t>
            </a:r>
            <a:r>
              <a:rPr lang="en-US" altLang="ko-KR" b="0" dirty="0" err="1"/>
              <a:t>Obj,Obj</a:t>
            </a:r>
            <a:r>
              <a:rPr lang="en-US" altLang="ko-KR" b="0" dirty="0"/>
              <a:t>&gt;,  </a:t>
            </a:r>
            <a:r>
              <a:rPr lang="en-US" altLang="ko-KR" b="0" dirty="0" err="1"/>
              <a:t>ArrayList</a:t>
            </a:r>
            <a:r>
              <a:rPr lang="en-US" altLang="ko-KR" b="0" dirty="0"/>
              <a:t> , String[] </a:t>
            </a:r>
            <a:r>
              <a:rPr lang="ko-KR" altLang="en-US" b="0" dirty="0"/>
              <a:t>등</a:t>
            </a:r>
            <a:r>
              <a:rPr lang="en-US" altLang="ko-KR" b="0" dirty="0"/>
              <a:t>)</a:t>
            </a:r>
          </a:p>
          <a:p>
            <a:pPr lvl="1"/>
            <a:r>
              <a:rPr lang="en-US" altLang="ko-KR" b="0" dirty="0"/>
              <a:t> </a:t>
            </a:r>
            <a:r>
              <a:rPr lang="ko-KR" altLang="en-US" b="0" dirty="0" smtClean="0"/>
              <a:t>초기화된 </a:t>
            </a:r>
            <a:r>
              <a:rPr lang="ko-KR" altLang="en-US" b="0" dirty="0"/>
              <a:t>데이터를 가지고 </a:t>
            </a:r>
            <a:r>
              <a:rPr lang="en-US" altLang="ko-KR" b="0" dirty="0"/>
              <a:t>Adapter</a:t>
            </a:r>
            <a:r>
              <a:rPr lang="ko-KR" altLang="en-US" b="0" dirty="0"/>
              <a:t>를 거쳐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각 </a:t>
            </a:r>
            <a:r>
              <a:rPr lang="en-US" altLang="ko-KR" b="0" dirty="0"/>
              <a:t>position</a:t>
            </a:r>
            <a:r>
              <a:rPr lang="ko-KR" altLang="en-US" b="0" dirty="0"/>
              <a:t>에 </a:t>
            </a:r>
            <a:r>
              <a:rPr lang="ko-KR" altLang="en-US" b="0" dirty="0" err="1" smtClean="0"/>
              <a:t>뿌려줌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Adapter</a:t>
            </a:r>
            <a:r>
              <a:rPr lang="ko-KR" altLang="en-US" b="0" dirty="0"/>
              <a:t>는 </a:t>
            </a:r>
            <a:r>
              <a:rPr lang="en-US" altLang="ko-KR" b="0" dirty="0" err="1"/>
              <a:t>ListView</a:t>
            </a:r>
            <a:r>
              <a:rPr lang="ko-KR" altLang="en-US" b="0" dirty="0"/>
              <a:t>에 데이터를 넣어주는 </a:t>
            </a:r>
            <a:r>
              <a:rPr lang="ko-KR" altLang="en-US" b="0" dirty="0" err="1"/>
              <a:t>중계역할을</a:t>
            </a:r>
            <a:r>
              <a:rPr lang="ko-KR" altLang="en-US" b="0" dirty="0"/>
              <a:t> </a:t>
            </a:r>
            <a:r>
              <a:rPr lang="ko-KR" altLang="en-US" b="0" dirty="0" smtClean="0"/>
              <a:t>수행함</a:t>
            </a:r>
            <a:r>
              <a:rPr lang="en-US" altLang="ko-KR" b="0" dirty="0"/>
              <a:t> </a:t>
            </a:r>
          </a:p>
          <a:p>
            <a:endParaRPr lang="en-US" altLang="ko-KR" b="0" dirty="0" smtClean="0"/>
          </a:p>
          <a:p>
            <a:r>
              <a:rPr lang="en-US" altLang="ko-KR" b="0" dirty="0" err="1" smtClean="0"/>
              <a:t>SimpleAdapter</a:t>
            </a:r>
            <a:r>
              <a:rPr lang="ko-KR" altLang="en-US" b="0" dirty="0"/>
              <a:t>는 간단하게 </a:t>
            </a:r>
            <a:r>
              <a:rPr lang="en-US" altLang="ko-KR" b="0" dirty="0" err="1"/>
              <a:t>ListView</a:t>
            </a:r>
            <a:r>
              <a:rPr lang="ko-KR" altLang="en-US" b="0" dirty="0"/>
              <a:t>에 데이터를 </a:t>
            </a:r>
            <a:r>
              <a:rPr lang="ko-KR" altLang="en-US" b="0" dirty="0" err="1" smtClean="0"/>
              <a:t>넣어줌</a:t>
            </a:r>
            <a:r>
              <a:rPr lang="en-US" altLang="ko-KR" b="0" dirty="0"/>
              <a:t> </a:t>
            </a:r>
          </a:p>
          <a:p>
            <a:r>
              <a:rPr lang="en-US" altLang="ko-KR" b="0" dirty="0" err="1"/>
              <a:t>CustomAdapter</a:t>
            </a:r>
            <a:r>
              <a:rPr lang="ko-KR" altLang="en-US" b="0" dirty="0"/>
              <a:t>는 데이터 넣어주는 방식을 원하는 대로 설정이 </a:t>
            </a:r>
            <a:r>
              <a:rPr lang="ko-KR" altLang="en-US" b="0" dirty="0" smtClean="0"/>
              <a:t>가능</a:t>
            </a:r>
            <a:r>
              <a:rPr lang="en-US" altLang="ko-KR" b="0" dirty="0"/>
              <a:t> 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 smtClean="0"/>
              <a:t> 또 다른 표현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777" t="15437" r="14237" b="35501"/>
          <a:stretch/>
        </p:blipFill>
        <p:spPr>
          <a:xfrm>
            <a:off x="571500" y="1040036"/>
            <a:ext cx="5384800" cy="19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8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SimpleAdapter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 smtClean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87" t="12977" r="34375" b="28641"/>
          <a:stretch/>
        </p:blipFill>
        <p:spPr>
          <a:xfrm>
            <a:off x="2880420" y="1052735"/>
            <a:ext cx="6011100" cy="441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444" t="56861" r="66181" b="34595"/>
          <a:stretch/>
        </p:blipFill>
        <p:spPr>
          <a:xfrm>
            <a:off x="251520" y="1198606"/>
            <a:ext cx="2628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SimpleAdapter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86" t="12718" r="20902" b="11294"/>
          <a:stretch/>
        </p:blipFill>
        <p:spPr>
          <a:xfrm>
            <a:off x="251520" y="952500"/>
            <a:ext cx="8016180" cy="5823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2767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어댑터는 </a:t>
            </a:r>
            <a:r>
              <a:rPr lang="en-US" altLang="ko-KR" dirty="0" err="1"/>
              <a:t>BaseAdapter</a:t>
            </a:r>
            <a:r>
              <a:rPr lang="en-US" altLang="ko-KR" dirty="0"/>
              <a:t> </a:t>
            </a:r>
            <a:r>
              <a:rPr lang="ko-KR" altLang="en-US" dirty="0"/>
              <a:t>클래스를 상속받아 정의</a:t>
            </a:r>
            <a:endParaRPr lang="en-US" altLang="ko-KR" dirty="0"/>
          </a:p>
          <a:p>
            <a:pPr lvl="1"/>
            <a:r>
              <a:rPr lang="en-US" altLang="ko-KR" dirty="0" err="1"/>
              <a:t>BaseAdapter</a:t>
            </a:r>
            <a:r>
              <a:rPr lang="ko-KR" altLang="en-US" dirty="0"/>
              <a:t>는 추상 클래스</a:t>
            </a:r>
            <a:endParaRPr lang="en-US" altLang="ko-KR" dirty="0"/>
          </a:p>
          <a:p>
            <a:pPr lvl="1"/>
            <a:r>
              <a:rPr lang="ko-KR" altLang="en-US" dirty="0"/>
              <a:t>네 개의 추상 메서드</a:t>
            </a:r>
            <a:r>
              <a:rPr lang="en-US" altLang="ko-KR" dirty="0"/>
              <a:t>(</a:t>
            </a:r>
            <a:r>
              <a:rPr lang="en-US" altLang="ko-KR" dirty="0" err="1"/>
              <a:t>getCount</a:t>
            </a:r>
            <a:r>
              <a:rPr lang="en-US" altLang="ko-KR" dirty="0"/>
              <a:t>( ), </a:t>
            </a:r>
            <a:r>
              <a:rPr lang="en-US" altLang="ko-KR" dirty="0" err="1"/>
              <a:t>getItem</a:t>
            </a:r>
            <a:r>
              <a:rPr lang="en-US" altLang="ko-KR" dirty="0"/>
              <a:t> ( ), </a:t>
            </a:r>
            <a:r>
              <a:rPr lang="en-US" altLang="ko-KR" dirty="0" err="1"/>
              <a:t>getItemId</a:t>
            </a:r>
            <a:r>
              <a:rPr lang="en-US" altLang="ko-KR" dirty="0"/>
              <a:t> ( ), </a:t>
            </a:r>
            <a:r>
              <a:rPr lang="en-US" altLang="ko-KR" dirty="0" err="1"/>
              <a:t>getView</a:t>
            </a:r>
            <a:r>
              <a:rPr lang="en-US" altLang="ko-KR" dirty="0"/>
              <a:t>( ) )</a:t>
            </a:r>
            <a:r>
              <a:rPr lang="ko-KR" altLang="en-US" dirty="0"/>
              <a:t>를 반드시 정의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필수는 아니지만 나중을 위해 작성</a:t>
            </a:r>
          </a:p>
          <a:p>
            <a:r>
              <a:rPr lang="ko-KR" altLang="en-US" dirty="0"/>
              <a:t>필요할 때마다 어댑터의 약속된 메서드를 호출하여 정보 얻음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2100"/>
          <a:stretch/>
        </p:blipFill>
        <p:spPr>
          <a:xfrm>
            <a:off x="1235971" y="3228344"/>
            <a:ext cx="5325467" cy="26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09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 altLang="ko-KR" dirty="0" smtClean="0"/>
              <a:t>Activity_main.xml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959" t="56214" r="66597" b="33948"/>
          <a:stretch/>
        </p:blipFill>
        <p:spPr>
          <a:xfrm>
            <a:off x="381000" y="1213111"/>
            <a:ext cx="2641600" cy="96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125" t="12331" r="41667" b="46245"/>
          <a:stretch/>
        </p:blipFill>
        <p:spPr>
          <a:xfrm>
            <a:off x="3379977" y="1695711"/>
            <a:ext cx="5154165" cy="32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8963"/>
          <a:stretch/>
        </p:blipFill>
        <p:spPr>
          <a:xfrm>
            <a:off x="251520" y="2178311"/>
            <a:ext cx="3078263" cy="25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1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custome_listview.xml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 smtClean="0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8889" t="56991" r="66667" b="30194"/>
          <a:stretch/>
        </p:blipFill>
        <p:spPr>
          <a:xfrm>
            <a:off x="0" y="1052736"/>
            <a:ext cx="26416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3028" t="14273" r="47083" b="9741"/>
          <a:stretch/>
        </p:blipFill>
        <p:spPr>
          <a:xfrm>
            <a:off x="3376596" y="1629417"/>
            <a:ext cx="4390549" cy="4751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983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toast1.xml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생성하고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이미지뷰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텍스트뷰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이미지뷰의</a:t>
            </a:r>
            <a:r>
              <a:rPr lang="ko-KR" altLang="en-US" sz="2000" b="1" dirty="0"/>
              <a:t> 순서로 </a:t>
            </a:r>
            <a:r>
              <a:rPr lang="ko-KR" altLang="en-US" sz="2000" b="1" dirty="0" smtClean="0"/>
              <a:t>생성</a:t>
            </a:r>
            <a:endParaRPr lang="en-US" altLang="ko-KR" sz="20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텍스트뷰의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toastText1</a:t>
            </a:r>
            <a:r>
              <a:rPr lang="ko-KR" altLang="en-US" sz="2000" b="1" dirty="0"/>
              <a:t>로 </a:t>
            </a:r>
            <a:r>
              <a:rPr lang="ko-KR" altLang="en-US" sz="2000" b="1" dirty="0" smtClean="0"/>
              <a:t>지정</a:t>
            </a:r>
            <a:endParaRPr lang="en-US" altLang="ko-KR" sz="20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레이아웃의 </a:t>
            </a:r>
            <a:r>
              <a:rPr lang="ko-KR" altLang="en-US" sz="2000" b="1" dirty="0"/>
              <a:t>배경을 빨간색으로 </a:t>
            </a:r>
            <a:r>
              <a:rPr lang="ko-KR" altLang="en-US" sz="2000" b="1" dirty="0" smtClean="0"/>
              <a:t>지정</a:t>
            </a:r>
            <a:endParaRPr lang="en-US" altLang="ko-KR" sz="20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90"/>
          <a:stretch/>
        </p:blipFill>
        <p:spPr>
          <a:xfrm>
            <a:off x="251520" y="2655475"/>
            <a:ext cx="8242952" cy="4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986" t="14660" r="50209" b="15178"/>
          <a:stretch/>
        </p:blipFill>
        <p:spPr>
          <a:xfrm>
            <a:off x="281154" y="1052736"/>
            <a:ext cx="4443246" cy="5606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11" t="19320" r="80972" b="64239"/>
          <a:stretch/>
        </p:blipFill>
        <p:spPr>
          <a:xfrm>
            <a:off x="5614920" y="967233"/>
            <a:ext cx="32766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125" t="27993" r="85486" b="53366"/>
          <a:stretch/>
        </p:blipFill>
        <p:spPr>
          <a:xfrm>
            <a:off x="5682864" y="2830736"/>
            <a:ext cx="2082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433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700" t="15236" r="15400" b="25300"/>
          <a:stretch/>
        </p:blipFill>
        <p:spPr>
          <a:xfrm>
            <a:off x="251520" y="1052736"/>
            <a:ext cx="8827594" cy="45492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2197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3909" t="14032" r="15455" b="37163"/>
          <a:stretch/>
        </p:blipFill>
        <p:spPr>
          <a:xfrm>
            <a:off x="251520" y="774701"/>
            <a:ext cx="7663687" cy="3309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636" t="20810" r="39727" b="22250"/>
          <a:stretch/>
        </p:blipFill>
        <p:spPr>
          <a:xfrm>
            <a:off x="4923386" y="3438848"/>
            <a:ext cx="3968134" cy="32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72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2917" t="21651" r="25486" b="8835"/>
          <a:stretch/>
        </p:blipFill>
        <p:spPr>
          <a:xfrm>
            <a:off x="251520" y="1052736"/>
            <a:ext cx="8640000" cy="5576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4530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670" y="1052736"/>
            <a:ext cx="8640000" cy="53285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264" t="25016" r="15139" b="16343"/>
          <a:stretch/>
        </p:blipFill>
        <p:spPr>
          <a:xfrm>
            <a:off x="251520" y="1052736"/>
            <a:ext cx="8496300" cy="4890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012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/>
              <a:t>CustomAdapter</a:t>
            </a:r>
            <a:r>
              <a:rPr lang="ko-KR" altLang="en-US" b="0" dirty="0"/>
              <a:t>를 이용한 </a:t>
            </a:r>
            <a:r>
              <a:rPr lang="en-US" altLang="ko-KR" b="0" dirty="0" err="1"/>
              <a:t>ListView</a:t>
            </a:r>
            <a:r>
              <a:rPr lang="en-US" altLang="ko-KR" b="0" dirty="0"/>
              <a:t> </a:t>
            </a:r>
            <a:r>
              <a:rPr lang="ko-KR" altLang="en-US" b="0" dirty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569" t="14919" r="40347" b="43268"/>
          <a:stretch/>
        </p:blipFill>
        <p:spPr>
          <a:xfrm>
            <a:off x="365820" y="1052736"/>
            <a:ext cx="6781800" cy="4102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4277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그리드뷰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</a:rPr>
              <a:t>GridView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/>
              <a:t>그리드 레이아웃처럼 격자 내부에 데이터를 출력</a:t>
            </a:r>
            <a:endParaRPr lang="en-US" altLang="ko-KR" dirty="0"/>
          </a:p>
          <a:p>
            <a:pPr lvl="1"/>
            <a:r>
              <a:rPr lang="ko-KR" altLang="en-US" dirty="0"/>
              <a:t>그리드 레이아웃과 달리 어댑터를 통해 데이터를 공급받는다는 차이</a:t>
            </a:r>
            <a:endParaRPr lang="en-US" altLang="ko-KR" dirty="0"/>
          </a:p>
          <a:p>
            <a:pPr lvl="1"/>
            <a:r>
              <a:rPr lang="ko-KR" altLang="en-US" dirty="0" err="1"/>
              <a:t>그리드뷰와</a:t>
            </a:r>
            <a:r>
              <a:rPr lang="ko-KR" altLang="en-US" dirty="0"/>
              <a:t> </a:t>
            </a:r>
            <a:r>
              <a:rPr lang="ko-KR" altLang="en-US" dirty="0" err="1"/>
              <a:t>리스트뷰는</a:t>
            </a:r>
            <a:r>
              <a:rPr lang="ko-KR" altLang="en-US" dirty="0"/>
              <a:t> 조상 클래스의 계층이 동일하므로 사용법 거의 동일</a:t>
            </a:r>
            <a:endParaRPr lang="en-US" altLang="ko-KR" dirty="0"/>
          </a:p>
          <a:p>
            <a:pPr lvl="1"/>
            <a:r>
              <a:rPr lang="ko-KR" altLang="en-US" dirty="0"/>
              <a:t>데이터 개수가 많아지면 자동으로 스크롤하는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파일에는 간단히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GridView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넣으면 되지만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Java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코드에는 필요한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내용을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반드시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코딩해야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GridView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속성 중 열 개수를 지정하는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numColumns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는 꼭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넣어야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29" y="4790599"/>
            <a:ext cx="41243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82"/>
          <a:stretch/>
        </p:blipFill>
        <p:spPr>
          <a:xfrm>
            <a:off x="251519" y="2818195"/>
            <a:ext cx="9034809" cy="339725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화면 디자인 및 편집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에 </a:t>
            </a: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그리드뷰를</a:t>
            </a:r>
            <a:r>
              <a:rPr lang="ko-KR" altLang="en-US" b="1" dirty="0" smtClean="0"/>
              <a:t> </a:t>
            </a:r>
            <a:r>
              <a:rPr lang="ko-KR" altLang="en-US" b="1" dirty="0"/>
              <a:t>하나 추가</a:t>
            </a: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그리드뷰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9408"/>
          <a:stretch/>
        </p:blipFill>
        <p:spPr>
          <a:xfrm>
            <a:off x="4606638" y="774701"/>
            <a:ext cx="3901994" cy="28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그리드뷰의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작은 사진을 클릭하면 큰 사진이 나오는 대화상자용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XML (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dialog.xml)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만듦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/>
              <a:t>dialog.xml</a:t>
            </a:r>
            <a:r>
              <a:rPr lang="ko-KR" altLang="en-US" sz="1800" b="0" dirty="0"/>
              <a:t>에 </a:t>
            </a:r>
            <a:r>
              <a:rPr lang="ko-KR" altLang="en-US" sz="1800" b="0" dirty="0" err="1"/>
              <a:t>이미지뷰를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개만 </a:t>
            </a:r>
            <a:r>
              <a:rPr lang="ko-KR" altLang="en-US" sz="1800" b="0" dirty="0" smtClean="0"/>
              <a:t>생성</a:t>
            </a:r>
            <a:endParaRPr lang="en-US" altLang="ko-KR" sz="1800" b="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000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dirty="0"/>
              <a:t>영화 포스터로 사용할 이미지 </a:t>
            </a:r>
            <a:r>
              <a:rPr lang="en-US" altLang="ko-KR" sz="1600" dirty="0"/>
              <a:t>10</a:t>
            </a:r>
            <a:r>
              <a:rPr lang="ko-KR" altLang="en-US" sz="1600" dirty="0"/>
              <a:t>개를 </a:t>
            </a:r>
            <a:r>
              <a:rPr lang="en-US" altLang="ko-KR" sz="1600" dirty="0"/>
              <a:t>/</a:t>
            </a:r>
            <a:r>
              <a:rPr lang="en-US" altLang="ko-KR" sz="1600" dirty="0" smtClean="0"/>
              <a:t>res/</a:t>
            </a:r>
            <a:r>
              <a:rPr lang="en-US" altLang="ko-KR" sz="1600" dirty="0" err="1" smtClean="0"/>
              <a:t>drawable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복사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3"/>
          <a:stretch/>
        </p:blipFill>
        <p:spPr>
          <a:xfrm>
            <a:off x="585307" y="2235200"/>
            <a:ext cx="7972425" cy="21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메인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BaseAdapter</a:t>
            </a:r>
            <a:r>
              <a:rPr lang="ko-KR" altLang="en-US" dirty="0"/>
              <a:t>의 상속을 받는 </a:t>
            </a:r>
            <a:r>
              <a:rPr lang="en-US" altLang="ko-KR" dirty="0" err="1"/>
              <a:t>MyGridAdapter</a:t>
            </a:r>
            <a:r>
              <a:rPr lang="ko-KR" altLang="en-US" dirty="0"/>
              <a:t>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그리드뷰에</a:t>
            </a:r>
            <a:r>
              <a:rPr lang="ko-KR" altLang="en-US" dirty="0"/>
              <a:t> </a:t>
            </a:r>
            <a:r>
              <a:rPr lang="en-US" altLang="ko-KR" dirty="0" err="1"/>
              <a:t>MyGridAdapter</a:t>
            </a:r>
            <a:r>
              <a:rPr lang="en-US" altLang="ko-KR" dirty="0"/>
              <a:t> </a:t>
            </a:r>
            <a:r>
              <a:rPr lang="ko-KR" altLang="en-US" dirty="0"/>
              <a:t>변수를 적용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4648" y="2305234"/>
            <a:ext cx="5271825" cy="3790767"/>
            <a:chOff x="1219200" y="2283620"/>
            <a:chExt cx="6705600" cy="44108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0050"/>
            <a:stretch/>
          </p:blipFill>
          <p:spPr>
            <a:xfrm>
              <a:off x="1219200" y="2283620"/>
              <a:ext cx="6705600" cy="257889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787" y="4837112"/>
              <a:ext cx="6677025" cy="18573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13039" b="4524"/>
          <a:stretch/>
        </p:blipFill>
        <p:spPr>
          <a:xfrm>
            <a:off x="4462902" y="3832768"/>
            <a:ext cx="4580542" cy="28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activity_main.xml</a:t>
            </a:r>
            <a:r>
              <a:rPr lang="ko-KR" altLang="en-US" sz="1600" dirty="0"/>
              <a:t>의 텍스트뷰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번튼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dialog1.xml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에디트텍스트에</a:t>
            </a:r>
            <a:r>
              <a:rPr lang="ko-KR" altLang="en-US" sz="1600" dirty="0"/>
              <a:t> 대응할 </a:t>
            </a:r>
            <a:r>
              <a:rPr lang="ko-KR" altLang="en-US" sz="1600" dirty="0" err="1" smtClean="0"/>
              <a:t>전역변수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Toast1.xml</a:t>
            </a:r>
            <a:r>
              <a:rPr lang="ko-KR" altLang="en-US" sz="1600" dirty="0"/>
              <a:t>의 텍스트뷰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</a:t>
            </a:r>
            <a:r>
              <a:rPr lang="ko-KR" altLang="en-US" sz="1600" dirty="0" err="1" smtClean="0"/>
              <a:t>전역변수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dialog1.xml</a:t>
            </a:r>
            <a:r>
              <a:rPr lang="ko-KR" altLang="en-US" sz="1600" dirty="0"/>
              <a:t>과 </a:t>
            </a:r>
            <a:r>
              <a:rPr lang="en-US" altLang="ko-KR" sz="1600" dirty="0"/>
              <a:t>toast1.xml</a:t>
            </a:r>
            <a:r>
              <a:rPr lang="ko-KR" altLang="en-US" sz="1600" dirty="0"/>
              <a:t>을 </a:t>
            </a:r>
            <a:r>
              <a:rPr lang="ko-KR" altLang="en-US" sz="1600" dirty="0" err="1" smtClean="0"/>
              <a:t>인플레이트할</a:t>
            </a:r>
            <a:r>
              <a:rPr lang="ko-KR" altLang="en-US" sz="1600" dirty="0" smtClean="0"/>
              <a:t> 뷰 </a:t>
            </a:r>
            <a:r>
              <a:rPr lang="ko-KR" altLang="en-US" sz="1600" dirty="0"/>
              <a:t>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메인 </a:t>
            </a:r>
            <a:r>
              <a:rPr lang="ko-KR" altLang="en-US" sz="1600" dirty="0"/>
              <a:t>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en-US" altLang="ko-KR" sz="1600" dirty="0" smtClean="0"/>
              <a:t>activity_main.xml</a:t>
            </a:r>
            <a:r>
              <a:rPr lang="ko-KR" altLang="en-US" sz="1600" dirty="0" smtClean="0"/>
              <a:t>의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위젯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140" b="3245"/>
          <a:stretch/>
        </p:blipFill>
        <p:spPr>
          <a:xfrm>
            <a:off x="3933371" y="1052736"/>
            <a:ext cx="5097341" cy="49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영화 포스터 그림 파일의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를 배열로 지정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628"/>
          <a:stretch/>
        </p:blipFill>
        <p:spPr>
          <a:xfrm>
            <a:off x="573132" y="1894252"/>
            <a:ext cx="7305568" cy="21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getCount(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그리드뷰에</a:t>
            </a:r>
            <a:r>
              <a:rPr lang="ko-KR" altLang="en-US" dirty="0" smtClean="0"/>
              <a:t> </a:t>
            </a:r>
            <a:r>
              <a:rPr lang="ko-KR" altLang="en-US" dirty="0"/>
              <a:t>보여질 이미지의 개수를 반환하도록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getView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영화 </a:t>
            </a:r>
            <a:r>
              <a:rPr lang="ko-KR" altLang="en-US" dirty="0" smtClean="0"/>
              <a:t>포스터를 각 </a:t>
            </a:r>
            <a:r>
              <a:rPr lang="ko-KR" altLang="en-US" dirty="0" err="1"/>
              <a:t>그리드뷰의</a:t>
            </a:r>
            <a:r>
              <a:rPr lang="ko-KR" altLang="en-US" dirty="0"/>
              <a:t> 칸마다 </a:t>
            </a:r>
            <a:r>
              <a:rPr lang="ko-KR" altLang="en-US" dirty="0" err="1"/>
              <a:t>이미지뷰를</a:t>
            </a:r>
            <a:r>
              <a:rPr lang="ko-KR" altLang="en-US" dirty="0"/>
              <a:t> 생성해서 </a:t>
            </a:r>
            <a:r>
              <a:rPr lang="ko-KR" altLang="en-US" dirty="0" smtClean="0"/>
              <a:t>보여주게 함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리스트뷰와</a:t>
            </a:r>
            <a:r>
              <a:rPr lang="ko-KR" altLang="en-US" dirty="0"/>
              <a:t> 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137"/>
          <a:stretch/>
        </p:blipFill>
        <p:spPr>
          <a:xfrm>
            <a:off x="873740" y="2508421"/>
            <a:ext cx="7310401" cy="40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각 영화를 클릭하면 대화상자가 나오고 영화 포스터의 원래 크기가 </a:t>
            </a:r>
            <a:r>
              <a:rPr lang="ko-KR" altLang="en-US" dirty="0" smtClean="0"/>
              <a:t>보여지도록 함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5"/>
          <a:stretch/>
        </p:blipFill>
        <p:spPr>
          <a:xfrm>
            <a:off x="456212" y="2128941"/>
            <a:ext cx="7748673" cy="45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앞에 예제에서 영화 포스터를 클릭하면 나오는 </a:t>
            </a:r>
            <a:r>
              <a:rPr lang="ko-KR" altLang="en-US" b="0" dirty="0" err="1" smtClean="0"/>
              <a:t>대화상자의</a:t>
            </a:r>
            <a:r>
              <a:rPr lang="ko-KR" altLang="en-US" b="0" dirty="0" smtClean="0"/>
              <a:t> 제목 창에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영화의 제목이 보이도록 수정해보자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대화 상자의 아이콘도 수정하다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dirty="0" err="1" smtClean="0"/>
              <a:t>posterID</a:t>
            </a:r>
            <a:r>
              <a:rPr lang="ko-KR" altLang="en-US" dirty="0" smtClean="0"/>
              <a:t>와 동일한 개수의 문자열 배열을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정의하고 영화제목을 넣는다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리스트뷰와</a:t>
            </a:r>
            <a:r>
              <a:rPr lang="ko-KR" altLang="en-US" dirty="0" smtClean="0"/>
              <a:t> </a:t>
            </a:r>
            <a:r>
              <a:rPr lang="ko-KR" altLang="en-US" dirty="0"/>
              <a:t>그리드뷰 ▶</a:t>
            </a:r>
            <a:r>
              <a:rPr lang="ko-KR" altLang="en-US" sz="2400" dirty="0" err="1" smtClean="0"/>
              <a:t>그리드뷰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6226" t="12557" r="3687" b="5830"/>
          <a:stretch/>
        </p:blipFill>
        <p:spPr>
          <a:xfrm>
            <a:off x="5659395" y="1804087"/>
            <a:ext cx="2557849" cy="41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dialog.axml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54" t="11236" r="60139" b="50665"/>
          <a:stretch/>
        </p:blipFill>
        <p:spPr>
          <a:xfrm>
            <a:off x="2870030" y="1052737"/>
            <a:ext cx="4126515" cy="2868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621" t="11377" r="56894" b="54166"/>
          <a:stretch/>
        </p:blipFill>
        <p:spPr>
          <a:xfrm>
            <a:off x="2691437" y="4069296"/>
            <a:ext cx="4691844" cy="25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5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25" t="18720" r="44469" b="45128"/>
          <a:stretch/>
        </p:blipFill>
        <p:spPr>
          <a:xfrm>
            <a:off x="251520" y="1052736"/>
            <a:ext cx="7786582" cy="33112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6277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73" t="11378" r="42121" b="11518"/>
          <a:stretch/>
        </p:blipFill>
        <p:spPr>
          <a:xfrm>
            <a:off x="312351" y="983941"/>
            <a:ext cx="6523353" cy="5609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1319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리스트뷰와</a:t>
            </a:r>
            <a:r>
              <a:rPr lang="ko-KR" altLang="en-US" dirty="0"/>
              <a:t> </a:t>
            </a:r>
            <a:r>
              <a:rPr lang="ko-KR" altLang="en-US" dirty="0" err="1"/>
              <a:t>그리드뷰</a:t>
            </a:r>
            <a:r>
              <a:rPr lang="ko-KR" altLang="en-US" dirty="0"/>
              <a:t> ▶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697" t="11236" r="26667" b="6858"/>
          <a:stretch/>
        </p:blipFill>
        <p:spPr>
          <a:xfrm>
            <a:off x="374073" y="1052735"/>
            <a:ext cx="7883236" cy="5443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8971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갤러리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(Gallery)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사진이나 이미지를 배치하고 좌우로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스크롤해서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볼 수 있도록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해줌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목록을 스크롤하는 기능만 있으므로 이미지를 클릭하면 큰 이미지를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방법은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코드를 추가하여 사용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499"/>
          <a:stretch/>
        </p:blipFill>
        <p:spPr>
          <a:xfrm>
            <a:off x="561406" y="2053160"/>
            <a:ext cx="8150108" cy="394511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/>
              <a:t>화면 디자인 및 편집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에 갤러리와 </a:t>
            </a:r>
            <a:r>
              <a:rPr lang="ko-KR" altLang="en-US" b="1" dirty="0" err="1"/>
              <a:t>이미지뷰를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</a:t>
            </a: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영화 </a:t>
            </a:r>
            <a:r>
              <a:rPr lang="ko-KR" altLang="en-US" b="1" dirty="0"/>
              <a:t>포스터로 사용할 이미지 </a:t>
            </a:r>
            <a:r>
              <a:rPr lang="en-US" altLang="ko-KR" b="1" dirty="0"/>
              <a:t>10</a:t>
            </a:r>
            <a:r>
              <a:rPr lang="ko-KR" altLang="en-US" b="1" dirty="0"/>
              <a:t>개를 </a:t>
            </a:r>
            <a:r>
              <a:rPr lang="en-US" altLang="ko-KR" b="1" dirty="0"/>
              <a:t>/res/</a:t>
            </a:r>
            <a:r>
              <a:rPr lang="en-US" altLang="ko-KR" b="1" dirty="0" err="1"/>
              <a:t>drawable</a:t>
            </a:r>
            <a:r>
              <a:rPr lang="ko-KR" altLang="en-US" b="1" dirty="0"/>
              <a:t>에 복사</a:t>
            </a: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32" b="1571"/>
          <a:stretch/>
        </p:blipFill>
        <p:spPr>
          <a:xfrm>
            <a:off x="6243255" y="920630"/>
            <a:ext cx="2030427" cy="33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button1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변수를 클릭했을 때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작성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대화상자를 만들고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 smtClean="0"/>
              <a:t>&gt;, &lt;</a:t>
            </a:r>
            <a:r>
              <a:rPr lang="ko-KR" altLang="en-US" dirty="0"/>
              <a:t>취소</a:t>
            </a:r>
            <a:r>
              <a:rPr lang="en-US" altLang="ko-KR" dirty="0"/>
              <a:t>&gt; </a:t>
            </a:r>
            <a:r>
              <a:rPr lang="ko-KR" altLang="en-US" dirty="0"/>
              <a:t>버튼 클릭 시 실행할 내용은 일단 </a:t>
            </a:r>
            <a:r>
              <a:rPr lang="en-US" altLang="ko-KR" dirty="0"/>
              <a:t>null</a:t>
            </a:r>
            <a:r>
              <a:rPr lang="ko-KR" altLang="en-US" dirty="0"/>
              <a:t>로 입력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7 오후 1.0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9"/>
          <a:stretch/>
        </p:blipFill>
        <p:spPr>
          <a:xfrm>
            <a:off x="548553" y="2190349"/>
            <a:ext cx="7018509" cy="2317643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.0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/>
          <a:stretch/>
        </p:blipFill>
        <p:spPr>
          <a:xfrm>
            <a:off x="2348062" y="4394340"/>
            <a:ext cx="6695354" cy="24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</a:t>
            </a:r>
            <a:r>
              <a:rPr lang="en-US" altLang="ko-KR" b="1" dirty="0" err="1"/>
              <a:t>BaseAdapter</a:t>
            </a:r>
            <a:r>
              <a:rPr lang="ko-KR" altLang="en-US" b="1" dirty="0"/>
              <a:t>를 상속받는 </a:t>
            </a:r>
            <a:r>
              <a:rPr lang="en-US" altLang="ko-KR" b="1" dirty="0" err="1"/>
              <a:t>MyGalleryAdapter</a:t>
            </a:r>
            <a:r>
              <a:rPr lang="ko-KR" altLang="en-US" b="1" dirty="0"/>
              <a:t>를 </a:t>
            </a:r>
            <a:r>
              <a:rPr lang="ko-KR" altLang="en-US" b="1" dirty="0" smtClean="0"/>
              <a:t>정의</a:t>
            </a:r>
            <a:endParaRPr lang="en-US" altLang="ko-KR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의 </a:t>
            </a:r>
            <a:r>
              <a:rPr lang="ko-KR" altLang="en-US" b="1" dirty="0" err="1"/>
              <a:t>그리드뷰에</a:t>
            </a:r>
            <a:r>
              <a:rPr lang="ko-KR" altLang="en-US" b="1" dirty="0"/>
              <a:t> </a:t>
            </a:r>
            <a:r>
              <a:rPr lang="en-US" altLang="ko-KR" b="1" dirty="0" err="1"/>
              <a:t>MyGalleryAdapter</a:t>
            </a:r>
            <a:r>
              <a:rPr lang="en-US" altLang="ko-KR" b="1" dirty="0"/>
              <a:t> </a:t>
            </a:r>
            <a:r>
              <a:rPr lang="ko-KR" altLang="en-US" b="1" dirty="0"/>
              <a:t>변수를 </a:t>
            </a:r>
            <a:r>
              <a:rPr lang="ko-KR" altLang="en-US" b="1" dirty="0" smtClean="0"/>
              <a:t>적용시킴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"/>
          <a:stretch/>
        </p:blipFill>
        <p:spPr>
          <a:xfrm>
            <a:off x="140309" y="2179409"/>
            <a:ext cx="6071592" cy="2652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59" y="4703550"/>
            <a:ext cx="4891134" cy="20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getCount( )</a:t>
            </a:r>
            <a:r>
              <a:rPr lang="ko-KR" altLang="en-US" b="1" dirty="0"/>
              <a:t>와 </a:t>
            </a:r>
            <a:r>
              <a:rPr lang="en-US" altLang="ko-KR" b="1" dirty="0" err="1"/>
              <a:t>getView</a:t>
            </a:r>
            <a:r>
              <a:rPr lang="en-US" altLang="ko-KR" b="1" dirty="0"/>
              <a:t>( ) </a:t>
            </a:r>
            <a:r>
              <a:rPr lang="ko-KR" altLang="en-US" b="1" dirty="0" err="1"/>
              <a:t>메소드를</a:t>
            </a:r>
            <a:r>
              <a:rPr lang="ko-KR" altLang="en-US" b="1" dirty="0"/>
              <a:t> 수정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8"/>
          <a:stretch/>
        </p:blipFill>
        <p:spPr>
          <a:xfrm>
            <a:off x="251520" y="1838804"/>
            <a:ext cx="850879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갤러리의 영화를 클릭하면 아래쪽 </a:t>
            </a:r>
            <a:r>
              <a:rPr lang="ko-KR" altLang="en-US" b="1" dirty="0" err="1"/>
              <a:t>이미지뷰에</a:t>
            </a:r>
            <a:r>
              <a:rPr lang="ko-KR" altLang="en-US" b="1" dirty="0"/>
              <a:t> 포스터가 원래 크기로 </a:t>
            </a:r>
            <a:r>
              <a:rPr lang="ko-KR" altLang="en-US" b="1" dirty="0" smtClean="0"/>
              <a:t>보여지도록 함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 smtClean="0"/>
              <a:t>스피너</a:t>
            </a:r>
            <a:r>
              <a:rPr lang="ko-KR" altLang="en-US" dirty="0" smtClean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254"/>
          <a:stretch/>
        </p:blipFill>
        <p:spPr>
          <a:xfrm>
            <a:off x="251520" y="2125362"/>
            <a:ext cx="8483232" cy="31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영화 포스터를 클릭하면 영화 제목이 토스트 메시지에 나타나도록 수정해보다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토스트는 아이콘과 함께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sz="2400" dirty="0" smtClean="0"/>
              <a:t>갤러리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468" t="11461" r="3436" b="1773"/>
          <a:stretch/>
        </p:blipFill>
        <p:spPr>
          <a:xfrm>
            <a:off x="5140410" y="1680518"/>
            <a:ext cx="1952369" cy="33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Toast.xml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11" t="25590" r="57251" b="39773"/>
          <a:stretch/>
        </p:blipFill>
        <p:spPr>
          <a:xfrm>
            <a:off x="3284908" y="908574"/>
            <a:ext cx="4406559" cy="2516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697" t="25358" r="58030" b="19850"/>
          <a:stretch/>
        </p:blipFill>
        <p:spPr>
          <a:xfrm>
            <a:off x="3408219" y="3424984"/>
            <a:ext cx="3740727" cy="3407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0911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698" t="11095" r="33635" b="23098"/>
          <a:stretch/>
        </p:blipFill>
        <p:spPr>
          <a:xfrm>
            <a:off x="251520" y="1052736"/>
            <a:ext cx="7761280" cy="4835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83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73" t="11659" r="38182" b="20698"/>
          <a:stretch/>
        </p:blipFill>
        <p:spPr>
          <a:xfrm>
            <a:off x="374073" y="1216286"/>
            <a:ext cx="7173329" cy="5001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982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▶갤러리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151" t="16884" r="35833" b="12789"/>
          <a:stretch/>
        </p:blipFill>
        <p:spPr>
          <a:xfrm>
            <a:off x="484910" y="1174723"/>
            <a:ext cx="7279784" cy="5084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2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스피너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(Spinner)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클릭하면 </a:t>
            </a:r>
            <a:r>
              <a:rPr lang="ko-KR" altLang="en-US" dirty="0"/>
              <a:t>목록을 펼쳐서 선택하는 기능을 제공</a:t>
            </a: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스피너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기본 예제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</a:t>
            </a:r>
            <a:r>
              <a:rPr lang="ko-KR" altLang="en-US" dirty="0" smtClean="0"/>
              <a:t>▶</a:t>
            </a:r>
            <a:r>
              <a:rPr lang="ko-KR" altLang="en-US" sz="2400" dirty="0" err="1" smtClean="0"/>
              <a:t>스피너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3472"/>
          <a:stretch/>
        </p:blipFill>
        <p:spPr>
          <a:xfrm>
            <a:off x="477965" y="2970159"/>
            <a:ext cx="8372838" cy="21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스피너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</a:t>
            </a:r>
            <a:r>
              <a:rPr lang="ko-KR" altLang="en-US" dirty="0" smtClean="0"/>
              <a:t>▶</a:t>
            </a:r>
            <a:r>
              <a:rPr lang="ko-KR" altLang="en-US" sz="2400" dirty="0" err="1" smtClean="0"/>
              <a:t>스피너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/>
          <a:stretch/>
        </p:blipFill>
        <p:spPr>
          <a:xfrm>
            <a:off x="251520" y="1625327"/>
            <a:ext cx="7632091" cy="49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클릭하면 대화상자에서 입력한 사용자 이름과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이메일이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메인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activity_main.xml)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쓰이도록 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84"/>
          <a:stretch/>
        </p:blipFill>
        <p:spPr>
          <a:xfrm>
            <a:off x="404470" y="1968237"/>
            <a:ext cx="7991475" cy="32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스피너에게</a:t>
            </a:r>
            <a:r>
              <a:rPr lang="ko-KR" altLang="en-US" dirty="0" smtClean="0"/>
              <a:t> 영화제목을 선택하면 해당 영화 포스터가 아래의 </a:t>
            </a:r>
            <a:r>
              <a:rPr lang="ko-KR" altLang="en-US" dirty="0" err="1" smtClean="0"/>
              <a:t>이미지뷰에</a:t>
            </a:r>
            <a:r>
              <a:rPr lang="ko-KR" altLang="en-US" dirty="0" smtClean="0"/>
              <a:t> 나오도록 수정해 보자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Spinner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setOnItemSelecctedListener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sz="2400" dirty="0" err="1" smtClean="0"/>
              <a:t>스피너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6082" t="10107" r="2210" b="5196"/>
          <a:stretch/>
        </p:blipFill>
        <p:spPr>
          <a:xfrm>
            <a:off x="6351373" y="1705233"/>
            <a:ext cx="2162432" cy="35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303" t="11659" r="55758" b="43010"/>
          <a:stretch/>
        </p:blipFill>
        <p:spPr>
          <a:xfrm>
            <a:off x="405803" y="1052736"/>
            <a:ext cx="5703148" cy="40864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634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773" t="13495" r="30152" b="30583"/>
          <a:stretch/>
        </p:blipFill>
        <p:spPr>
          <a:xfrm>
            <a:off x="295344" y="1052736"/>
            <a:ext cx="8596176" cy="4489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940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갤러리와 </a:t>
            </a:r>
            <a:r>
              <a:rPr lang="ko-KR" altLang="en-US" dirty="0" err="1"/>
              <a:t>스피너</a:t>
            </a:r>
            <a:r>
              <a:rPr lang="ko-KR" altLang="en-US" dirty="0"/>
              <a:t> ▶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076" t="11518" r="34470" b="39479"/>
          <a:stretch/>
        </p:blipFill>
        <p:spPr>
          <a:xfrm>
            <a:off x="251520" y="1191490"/>
            <a:ext cx="8037234" cy="3810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074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를 클릭했을 때 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toast1.xml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이 토스트 메시지로 나오도록 설정</a:t>
            </a:r>
            <a:endParaRPr lang="en-US" altLang="ko-KR" sz="1600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807"/>
          <a:stretch/>
        </p:blipFill>
        <p:spPr>
          <a:xfrm>
            <a:off x="441084" y="1393806"/>
            <a:ext cx="7820671" cy="45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</a:t>
            </a:r>
            <a:endParaRPr lang="en-US" altLang="ko-KR" dirty="0"/>
          </a:p>
          <a:p>
            <a:pPr lvl="1"/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텍스트뷰를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에디트텍스토</a:t>
            </a:r>
            <a:r>
              <a:rPr lang="ko-KR" altLang="en-US" dirty="0" smtClean="0"/>
              <a:t> 변경한다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여기를 클릭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클릭하면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내용이 대화상자의 </a:t>
            </a: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나타나게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대화상자에서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클릭하면 대화상자의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내용으로 </a:t>
            </a:r>
            <a:r>
              <a:rPr lang="ko-KR" altLang="en-US" dirty="0" err="1" smtClean="0"/>
              <a:t>변경되게한다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대화상자에서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클릭하면 토스트가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화면의 임의 위치에 나타나게 한다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884" t="19899"/>
          <a:stretch/>
        </p:blipFill>
        <p:spPr>
          <a:xfrm>
            <a:off x="6662057" y="1225900"/>
            <a:ext cx="2407240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2401</TotalTime>
  <Words>1194</Words>
  <Application>Microsoft Office PowerPoint</Application>
  <PresentationFormat>화면 슬라이드 쇼(4:3)</PresentationFormat>
  <Paragraphs>262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89" baseType="lpstr">
      <vt:lpstr>HY견명조</vt:lpstr>
      <vt:lpstr>HY나무L</vt:lpstr>
      <vt:lpstr>HY헤드라인M</vt:lpstr>
      <vt:lpstr>Source Code Pro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직접 풀어보기</vt:lpstr>
      <vt:lpstr>Main 레이아웃</vt:lpstr>
      <vt:lpstr>토스트레이아웃</vt:lpstr>
      <vt:lpstr>다이얼로그 레리아웃</vt:lpstr>
      <vt:lpstr>MainActivity.java</vt:lpstr>
      <vt:lpstr>MainActivity.java</vt:lpstr>
      <vt:lpstr>MainActivity.java</vt:lpstr>
      <vt:lpstr>직접풀어보기 </vt:lpstr>
      <vt:lpstr>직접풀어보기</vt:lpstr>
      <vt:lpstr>직접풀어보기</vt:lpstr>
      <vt:lpstr>리스트뷰/그리드 뷰</vt:lpstr>
      <vt:lpstr>리스트뷰와 그리드뷰 ▶어댑터뷰 </vt:lpstr>
      <vt:lpstr>리스트뷰와 그리드뷰 ▶어댑터뷰 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</vt:lpstr>
      <vt:lpstr>리스트뷰와 그리드뷰 ▶리스트뷰(문자열 배열 또다른 방법)</vt:lpstr>
      <vt:lpstr>리스트뷰와 그리드뷰 ▶리스트뷰</vt:lpstr>
      <vt:lpstr>리스트뷰와 그리드뷰 ▶리스트뷰</vt:lpstr>
      <vt:lpstr>리스트뷰와 그리드뷰 ▶리스트뷰</vt:lpstr>
      <vt:lpstr>ListView  또 다른 표현 </vt:lpstr>
      <vt:lpstr>SimpleAdapter를 이용한 ListView 생성</vt:lpstr>
      <vt:lpstr>SimpleAdapter를 이용한 ListView 생성</vt:lpstr>
      <vt:lpstr>리스트뷰 ▶ 커스텀 어댑터 사용</vt:lpstr>
      <vt:lpstr>CustomAdapter를 이용한 ListView 생성</vt:lpstr>
      <vt:lpstr>CustomAdapter를 이용한 ListView 생성</vt:lpstr>
      <vt:lpstr>CustomAdapter를 이용한 ListView 생성</vt:lpstr>
      <vt:lpstr>리스트뷰 ▶ 커스텀 어댑터 사용</vt:lpstr>
      <vt:lpstr>리스트뷰 ▶ 커스텀 어댑터 사용</vt:lpstr>
      <vt:lpstr>CustomAdapter를 이용한 ListView 생성</vt:lpstr>
      <vt:lpstr>CustomAdapter를 이용한 ListView 생성</vt:lpstr>
      <vt:lpstr>CustomAdapter를 이용한 ListView 생성</vt:lpstr>
      <vt:lpstr>리스트뷰와 그리드뷰 ▶그리드뷰</vt:lpstr>
      <vt:lpstr>그리드뷰 ▶그리드뷰</vt:lpstr>
      <vt:lpstr>리스트뷰와 그리드뷰 ▶그리드뷰</vt:lpstr>
      <vt:lpstr>리스트뷰와 그리드뷰 ▶그리드뷰</vt:lpstr>
      <vt:lpstr>리스트뷰와 그리드뷰 ▶그리드뷰</vt:lpstr>
      <vt:lpstr>1. 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리스트뷰와 그리드뷰 ▶그리드뷰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▶갤러리</vt:lpstr>
      <vt:lpstr>갤러리와 스피너 ▶스피너</vt:lpstr>
      <vt:lpstr>갤러리와 스피너 ▶스피너</vt:lpstr>
      <vt:lpstr>갤러리와 스피너 ▶스피너</vt:lpstr>
      <vt:lpstr>갤러리와 스피너 ▶스피너</vt:lpstr>
      <vt:lpstr>갤러리와 스피너 ▶스피너</vt:lpstr>
      <vt:lpstr>갤러리와 스피너 ▶스피너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Yumra</cp:lastModifiedBy>
  <cp:revision>292</cp:revision>
  <cp:lastPrinted>2018-05-27T23:22:07Z</cp:lastPrinted>
  <dcterms:created xsi:type="dcterms:W3CDTF">2017-01-09T05:29:11Z</dcterms:created>
  <dcterms:modified xsi:type="dcterms:W3CDTF">2018-06-01T07:39:19Z</dcterms:modified>
</cp:coreProperties>
</file>